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8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B03C8D38-923F-8647-B896-423B78F6BE07}">
          <p14:sldIdLst/>
        </p14:section>
        <p14:section name="正文" id="{09A185B3-AE08-DF41-B752-7046ACA5D38A}">
          <p14:sldIdLst>
            <p14:sldId id="258"/>
            <p14:sldId id="257"/>
          </p14:sldIdLst>
        </p14:section>
        <p14:section name="问题详细解释" id="{DEDFEFBF-9782-024F-9070-32DC5FE44A39}">
          <p14:sldIdLst>
            <p14:sldId id="259"/>
            <p14:sldId id="260"/>
            <p14:sldId id="261"/>
            <p14:sldId id="26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0885"/>
  </p:normalViewPr>
  <p:slideViewPr>
    <p:cSldViewPr snapToGrid="0" snapToObjects="1">
      <p:cViewPr>
        <p:scale>
          <a:sx n="94" d="100"/>
          <a:sy n="94" d="100"/>
        </p:scale>
        <p:origin x="-8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tiff>
</file>

<file path=ppt/media/image13.jpe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062FC0-3A76-EF41-95C7-A39CB37D6E32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3C988-4839-0440-A6B1-5A59AEB6CAB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443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3C988-4839-0440-A6B1-5A59AEB6CAB7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647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3C988-4839-0440-A6B1-5A59AEB6CAB7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9914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3C988-4839-0440-A6B1-5A59AEB6CAB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6248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假设检验式的研究，无论计算结果正确还是错误都可能是合理的。</a:t>
            </a:r>
            <a:endParaRPr kumimoji="1" lang="en-US" altLang="zh-CN" dirty="0"/>
          </a:p>
          <a:p>
            <a:r>
              <a:rPr kumimoji="1" lang="zh-CN" altLang="en-US" dirty="0"/>
              <a:t>如果经过实验验证，我们发现计算结果不正确，那么可能是程序错误，也有可能是理论错误。</a:t>
            </a:r>
            <a:endParaRPr kumimoji="1" lang="en-US" altLang="zh-CN" dirty="0"/>
          </a:p>
          <a:p>
            <a:r>
              <a:rPr kumimoji="1" lang="zh-CN" altLang="en-US" dirty="0"/>
              <a:t>由于理论没有经过验证，我们可能并不知道该理论下物理系统应具有怎样的性质（只有上帝知道）。</a:t>
            </a:r>
            <a:endParaRPr kumimoji="1" lang="en-US" altLang="zh-CN" dirty="0"/>
          </a:p>
          <a:p>
            <a:r>
              <a:rPr kumimoji="1" lang="zh-CN" altLang="en-US" dirty="0"/>
              <a:t>或者说，这个性质恰恰是我们需要通过程序计算研究的主题。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3C988-4839-0440-A6B1-5A59AEB6CAB7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3723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程序有两个参数，一个是缺陷最大尺寸，一个是时间长度。理论上，程序计算的物理量应当守恒，但我们明显看出这个结果到了二十万秒后守恒量不正确了。</a:t>
            </a:r>
            <a:endParaRPr kumimoji="1" lang="en-US" altLang="zh-CN" dirty="0"/>
          </a:p>
          <a:p>
            <a:r>
              <a:rPr kumimoji="1" lang="zh-CN" altLang="en-US" dirty="0"/>
              <a:t>那么能否断定程序错了呢？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C3C988-4839-0440-A6B1-5A59AEB6CAB7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3412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A9C625-D288-D348-A4CB-25F72C89A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138956F-65F9-F448-828B-D5378F50AF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70F7F6-36CE-C840-A677-67BFBE133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8AAEBA-DDB2-3D49-AFE9-FCEDF9AD5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6D7266-FD36-3040-8079-B5576C915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9081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45B866-206B-7C47-ADC2-75E142C51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8114CA-8B21-8E40-8A60-A425F80F4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365707-B03F-0F4F-B2CA-90F87F0AD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9A2120-E2AD-D642-95BC-D9D218CA3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0A3D11-0534-B24F-8F4D-F7ACA0C6B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8257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72689D0-3B90-8B4C-A9C5-489A6980D6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D4DD989-1766-464C-A030-B9C3AF78AC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70B8A0-BC7A-9740-B1DC-24BC6D421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8C1F82-CA71-9B4A-A6D1-9B8DBA769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1435C6-E0B9-2342-AF56-678055344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5959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CA8250-0419-3841-B078-54D195FD6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E6E332-79D2-954B-BF2A-4CF0DB64A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9443D6-239E-F843-AD3D-AE8EC54DC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440F90-94F7-4E48-A450-A7B402E84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2D2226-63B7-EE4D-A945-E2804FC7B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9736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309D3F-A1ED-A641-9B73-C601C814B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361D79-797B-D74A-BB73-0EEA02F8A2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220BC8-3D4D-9D43-9A27-8890E4B76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59EAD1-F607-3342-9515-AE8F22B77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0D12E5-9ACF-F643-A792-BAD3A6311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5229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53C4E6-00E2-7E4B-A5C2-359F608C9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49D981-C9AC-A440-A7FE-3F8C8AAEA9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7A8AED9-43DB-B644-A16C-4E18FAD6D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140639-BFA8-1042-8F46-6ED96280E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1AAD179-E473-C345-8651-568547B60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7FE92C-AE7F-8346-B417-F5C99E1EE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3200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A95685-F42C-6A4E-81E1-A6D7C995C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93EDCD1-B8D9-4244-9ACC-007AF3646C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AA0EFA3-6837-1449-B14A-C1BBFEB5C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AC3264B-6751-8143-A493-6A9CCB2E4E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F1B0AAB-0972-9647-B5C0-1C76F5A4F6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770CA03-55CF-B543-8E3C-D02F6A64A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6CBA2F0-8198-FB48-95E5-CCD5FFFA6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E5BBFC2-7A9E-DA4A-B631-AAC56DAC2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5342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EEF1EB-EC82-8E45-B4D2-A126136B4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1D093F7-4644-1846-B9E3-00A8DE2A6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D9D553-649A-1C49-8D99-6912DF6E6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A922175-F103-3D4B-89F7-801801FD7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9248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34F9985-867B-A34D-9394-93D971066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0A3B10F-17F9-064F-945E-ABC2E33F7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8543551-289B-674D-861F-9BF8E125C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4104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76244A-90AC-8845-B36F-5D08C633D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9E7333-86BD-B742-BB4B-B6C9474BB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E51D8F3-30FA-CD4E-BE50-66EC64982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8223874-7483-9F4C-8FF3-478B239AE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A6B183-399A-204E-8CF5-83225B016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39B7F1-1090-3643-8ED2-137A46487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24615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72F42D-9625-A84C-87C7-EF3BE9604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0515BAC-443D-E54B-B593-3EBA120AB1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0BBA53-2CC4-C34A-904C-7AA7B0096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D181CD-D9F9-CC4C-A60B-35FA4DD16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CC0C09A-E0DD-454C-9304-FFC632D93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35277E1-E61D-6C47-B472-2217B1F71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562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3929A63-C1C2-B94A-A6EB-2E33385A1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9314F4-23CE-E341-B914-46170A07B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CCB5B8-9643-6545-B2EA-16ADE46BD2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4A176-7FA8-0244-B610-CA8496B5C5DB}" type="datetimeFigureOut">
              <a:rPr kumimoji="1" lang="zh-CN" altLang="en-US" smtClean="0"/>
              <a:t>2019/8/13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1087CE-B05C-394A-883B-CF7D7C31A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D6F2EA-A5D3-344B-ADE5-D3FBF0C2AE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1ED62-904D-0146-AE84-790CECA7A9B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770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tiff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6.tiff"/><Relationship Id="rId7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3.tiff"/><Relationship Id="rId4" Type="http://schemas.openxmlformats.org/officeDocument/2006/relationships/image" Target="../media/image1.jpeg"/><Relationship Id="rId9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D6269E-BFE7-DE4F-B1BD-7A133D43C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4000" dirty="0"/>
              <a:t>数值模拟计算中的蜕变测试</a:t>
            </a:r>
            <a:r>
              <a:rPr kumimoji="1" lang="en-US" altLang="zh-CN" sz="4000" dirty="0"/>
              <a:t>——</a:t>
            </a:r>
            <a:r>
              <a:rPr kumimoji="1" lang="zh-CN" altLang="en-US" sz="4000" dirty="0"/>
              <a:t>机遇与需求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820C77-4D07-A345-A10F-9F2FFDAF12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8744" y="1825625"/>
            <a:ext cx="5181600" cy="4351338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数值模拟计算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利用计算机模拟复杂物理现象的计算过程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C0DEEFC5-FAF5-6C42-A67E-EA93911AB5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91656" y="1825625"/>
            <a:ext cx="5181600" cy="4351338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数值模拟计算程序的测试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传统方法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基于有限的基准测试用例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不足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缺少测试用例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受制于</a:t>
            </a:r>
            <a:r>
              <a:rPr kumimoji="1" lang="en-US" altLang="zh-CN" dirty="0"/>
              <a:t>Oracle</a:t>
            </a:r>
            <a:r>
              <a:rPr kumimoji="1" lang="zh-CN" altLang="en-US" dirty="0"/>
              <a:t>问题</a:t>
            </a:r>
            <a:endParaRPr kumimoji="1" lang="en-US" altLang="zh-CN" dirty="0"/>
          </a:p>
          <a:p>
            <a:endParaRPr kumimoji="1" lang="zh-CN" altLang="en-US" dirty="0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9B4B96AE-9DE0-194A-B110-18BED62AD0FE}"/>
              </a:ext>
            </a:extLst>
          </p:cNvPr>
          <p:cNvGrpSpPr/>
          <p:nvPr/>
        </p:nvGrpSpPr>
        <p:grpSpPr>
          <a:xfrm>
            <a:off x="349651" y="3429000"/>
            <a:ext cx="5869919" cy="1932238"/>
            <a:chOff x="319902" y="3356222"/>
            <a:chExt cx="5869919" cy="1932238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4529AF82-0A55-E44F-B52F-52FA0EFDC7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19902" y="3356222"/>
              <a:ext cx="1702277" cy="14451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1ED87018-9553-C144-9C71-2FC6914437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192200" y="3356222"/>
              <a:ext cx="2268590" cy="14451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84514B2B-6721-774E-B0FE-65C5007300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630811" y="3356222"/>
              <a:ext cx="1559010" cy="14451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cxnSp>
          <p:nvCxnSpPr>
            <p:cNvPr id="8" name="直线箭头连接符 7">
              <a:extLst>
                <a:ext uri="{FF2B5EF4-FFF2-40B4-BE49-F238E27FC236}">
                  <a16:creationId xmlns:a16="http://schemas.microsoft.com/office/drawing/2014/main" id="{FEA0B37E-5E9D-C94C-A070-C4492E521B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9847" y="5288459"/>
              <a:ext cx="5772353" cy="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CE916D2-6EFA-4E45-83B4-188625E09FB9}"/>
                </a:ext>
              </a:extLst>
            </p:cNvPr>
            <p:cNvSpPr txBox="1"/>
            <p:nvPr/>
          </p:nvSpPr>
          <p:spPr>
            <a:xfrm>
              <a:off x="540846" y="4851689"/>
              <a:ext cx="12603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物理现象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4AB25DF5-D8D1-C643-8033-C95E6B6C7425}"/>
                </a:ext>
              </a:extLst>
            </p:cNvPr>
            <p:cNvSpPr txBox="1"/>
            <p:nvPr/>
          </p:nvSpPr>
          <p:spPr>
            <a:xfrm>
              <a:off x="4780122" y="4845077"/>
              <a:ext cx="12603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编码实现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F5C67D67-ADF7-544E-A6CD-E2D7A9956C28}"/>
                </a:ext>
              </a:extLst>
            </p:cNvPr>
            <p:cNvSpPr txBox="1"/>
            <p:nvPr/>
          </p:nvSpPr>
          <p:spPr>
            <a:xfrm>
              <a:off x="2494968" y="4845353"/>
              <a:ext cx="1663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数学物理建模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0C2B1FFF-1D90-7042-8853-75D639342518}"/>
              </a:ext>
            </a:extLst>
          </p:cNvPr>
          <p:cNvGrpSpPr/>
          <p:nvPr/>
        </p:nvGrpSpPr>
        <p:grpSpPr>
          <a:xfrm>
            <a:off x="9798693" y="3419226"/>
            <a:ext cx="1822712" cy="1942011"/>
            <a:chOff x="6559030" y="4834038"/>
            <a:chExt cx="1663054" cy="1771903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ADE068A-805F-BF4E-96B3-B2EDA5A6BBAE}"/>
                </a:ext>
              </a:extLst>
            </p:cNvPr>
            <p:cNvSpPr txBox="1"/>
            <p:nvPr/>
          </p:nvSpPr>
          <p:spPr>
            <a:xfrm>
              <a:off x="6637671" y="6144276"/>
              <a:ext cx="15057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sz="2400" dirty="0"/>
                <a:t>蜕变测试</a:t>
              </a:r>
            </a:p>
          </p:txBody>
        </p:sp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EBDF6181-CE7D-F94E-AB6B-2EAD61E963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-662"/>
            <a:stretch/>
          </p:blipFill>
          <p:spPr>
            <a:xfrm>
              <a:off x="6559030" y="4834038"/>
              <a:ext cx="1663054" cy="13102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134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9AC1E7-5530-D44A-9DDD-4BBCE06F8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4000" dirty="0"/>
              <a:t>数值模拟计算中的蜕变测试</a:t>
            </a:r>
            <a:r>
              <a:rPr kumimoji="1" lang="en-US" altLang="zh-CN" sz="4000" dirty="0"/>
              <a:t>——</a:t>
            </a:r>
            <a:r>
              <a:rPr kumimoji="1" lang="zh-CN" altLang="en-US" sz="4000" dirty="0"/>
              <a:t>难点与挑战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A28CA1D-10CA-5749-9FA5-63CA2BB8A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/>
              <a:t>识别</a:t>
            </a:r>
            <a:r>
              <a:rPr kumimoji="1" lang="en-US" altLang="zh-CN" dirty="0"/>
              <a:t>MR</a:t>
            </a:r>
            <a:r>
              <a:rPr kumimoji="1" lang="zh-CN" altLang="en-US" dirty="0"/>
              <a:t>的难点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en-US" altLang="zh-CN" dirty="0"/>
              <a:t>MR</a:t>
            </a:r>
            <a:r>
              <a:rPr kumimoji="1" lang="zh-CN" altLang="en-US" dirty="0"/>
              <a:t>从何而来？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en-US" altLang="zh-CN" dirty="0"/>
              <a:t>“God”</a:t>
            </a:r>
            <a:r>
              <a:rPr kumimoji="1" lang="zh-CN" altLang="en-US" dirty="0"/>
              <a:t> </a:t>
            </a:r>
            <a:r>
              <a:rPr kumimoji="1" lang="en-US" altLang="zh-CN" dirty="0"/>
              <a:t>MR</a:t>
            </a:r>
            <a:r>
              <a:rPr kumimoji="1" lang="zh-CN" altLang="en-US" dirty="0"/>
              <a:t>？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en-US" altLang="zh-CN" dirty="0"/>
              <a:t>MR</a:t>
            </a:r>
            <a:r>
              <a:rPr kumimoji="1" lang="zh-CN" altLang="en-US" dirty="0"/>
              <a:t>里有超参数怎么办？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zh-CN" altLang="en-US" dirty="0"/>
              <a:t>输入输出过于复杂导致</a:t>
            </a:r>
            <a:r>
              <a:rPr kumimoji="1" lang="en-US" altLang="zh-CN" dirty="0"/>
              <a:t>MR</a:t>
            </a:r>
            <a:r>
              <a:rPr kumimoji="1" lang="zh-CN" altLang="en-US" dirty="0"/>
              <a:t>无法表述或计算怎么办？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zh-CN" altLang="en-US" dirty="0"/>
              <a:t>实施</a:t>
            </a:r>
            <a:r>
              <a:rPr kumimoji="1" lang="en-US" altLang="zh-CN" dirty="0"/>
              <a:t>MT</a:t>
            </a:r>
            <a:r>
              <a:rPr kumimoji="1" lang="zh-CN" altLang="en-US" dirty="0"/>
              <a:t>的难点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zh-CN" altLang="en-US" dirty="0"/>
              <a:t>测试的边界、覆盖与充分性问题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zh-CN" altLang="en-US" dirty="0"/>
              <a:t>开销问题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F48A0C8-6EA5-1E4A-9A0F-7F3D1D64A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7246" y="2096294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223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图片 54">
            <a:extLst>
              <a:ext uri="{FF2B5EF4-FFF2-40B4-BE49-F238E27FC236}">
                <a16:creationId xmlns:a16="http://schemas.microsoft.com/office/drawing/2014/main" id="{654C9A7D-E14A-A441-81BB-072A88DD943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0663" y="5256664"/>
            <a:ext cx="1885905" cy="129164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248B5E04-171B-0245-B9FE-5D965784B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MR</a:t>
            </a:r>
            <a:r>
              <a:rPr kumimoji="1" lang="zh-CN" altLang="en-US" dirty="0"/>
              <a:t>从何而来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F3A1E0-460B-B848-970A-7B5E2A762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问题：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数值模拟计算存在多个</a:t>
            </a:r>
            <a:r>
              <a:rPr kumimoji="1" lang="en-US" altLang="zh-CN" dirty="0"/>
              <a:t>Specifications</a:t>
            </a:r>
            <a:r>
              <a:rPr kumimoji="1" lang="zh-CN" altLang="en-US" dirty="0"/>
              <a:t>，应从哪里出发识别</a:t>
            </a:r>
            <a:r>
              <a:rPr kumimoji="1" lang="en-US" altLang="zh-CN" dirty="0"/>
              <a:t>MR</a:t>
            </a:r>
            <a:r>
              <a:rPr kumimoji="1" lang="zh-CN" altLang="en-US" dirty="0"/>
              <a:t>？</a:t>
            </a: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7F21E527-82EB-9F4E-9F1C-074D6F602864}"/>
              </a:ext>
            </a:extLst>
          </p:cNvPr>
          <p:cNvGrpSpPr/>
          <p:nvPr/>
        </p:nvGrpSpPr>
        <p:grpSpPr>
          <a:xfrm>
            <a:off x="364399" y="3068894"/>
            <a:ext cx="1702277" cy="1864799"/>
            <a:chOff x="349651" y="3429000"/>
            <a:chExt cx="1702277" cy="1864799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D1AADB00-C7DE-274F-96B4-B35B6FD24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9651" y="3429000"/>
              <a:ext cx="1702277" cy="14451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2B424C6-2CC1-3C48-9D52-61638FAC2E6B}"/>
                </a:ext>
              </a:extLst>
            </p:cNvPr>
            <p:cNvSpPr txBox="1"/>
            <p:nvPr/>
          </p:nvSpPr>
          <p:spPr>
            <a:xfrm>
              <a:off x="570595" y="4924467"/>
              <a:ext cx="12603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物理现象</a:t>
              </a: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1C08D9C-276D-C545-B980-57B7F7E1CA6B}"/>
              </a:ext>
            </a:extLst>
          </p:cNvPr>
          <p:cNvGrpSpPr/>
          <p:nvPr/>
        </p:nvGrpSpPr>
        <p:grpSpPr>
          <a:xfrm>
            <a:off x="9979559" y="3075506"/>
            <a:ext cx="1559010" cy="1858187"/>
            <a:chOff x="9964811" y="3429000"/>
            <a:chExt cx="1559010" cy="1858187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D13BE100-05DE-A340-BEDF-3B81842FBC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964811" y="3429000"/>
              <a:ext cx="1559010" cy="14451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4208205-9960-DA4A-872E-19084F69083D}"/>
                </a:ext>
              </a:extLst>
            </p:cNvPr>
            <p:cNvSpPr txBox="1"/>
            <p:nvPr/>
          </p:nvSpPr>
          <p:spPr>
            <a:xfrm>
              <a:off x="10114122" y="4917855"/>
              <a:ext cx="12603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编码实现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BC42138E-5018-2549-A6DB-0662441355E4}"/>
              </a:ext>
            </a:extLst>
          </p:cNvPr>
          <p:cNvGrpSpPr/>
          <p:nvPr/>
        </p:nvGrpSpPr>
        <p:grpSpPr>
          <a:xfrm>
            <a:off x="5530758" y="3075230"/>
            <a:ext cx="2268590" cy="1858463"/>
            <a:chOff x="5516010" y="3465354"/>
            <a:chExt cx="2268590" cy="1858463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D34ACDC6-AA9B-2346-BDC6-E3D7928CFC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516010" y="3465354"/>
              <a:ext cx="2268590" cy="14451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080E3F49-C4D7-D140-B95E-E4272BB98ED6}"/>
                </a:ext>
              </a:extLst>
            </p:cNvPr>
            <p:cNvSpPr txBox="1"/>
            <p:nvPr/>
          </p:nvSpPr>
          <p:spPr>
            <a:xfrm>
              <a:off x="5818778" y="4954485"/>
              <a:ext cx="1663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数学模型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FEEFC081-DE77-6346-AB78-AC1585FF9BB9}"/>
              </a:ext>
            </a:extLst>
          </p:cNvPr>
          <p:cNvGrpSpPr/>
          <p:nvPr/>
        </p:nvGrpSpPr>
        <p:grpSpPr>
          <a:xfrm>
            <a:off x="2334281" y="3140879"/>
            <a:ext cx="2928872" cy="1792814"/>
            <a:chOff x="2319533" y="3531003"/>
            <a:chExt cx="2928872" cy="1792814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6F60E1B-1B1C-0442-8871-2609414B8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319533" y="3531003"/>
              <a:ext cx="2928872" cy="1241121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B27405B4-3BB1-2740-8AAC-5DBA400EB8E1}"/>
                </a:ext>
              </a:extLst>
            </p:cNvPr>
            <p:cNvSpPr txBox="1"/>
            <p:nvPr/>
          </p:nvSpPr>
          <p:spPr>
            <a:xfrm>
              <a:off x="3153774" y="4954485"/>
              <a:ext cx="12603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物理模型</a:t>
              </a: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FE31D160-D802-714E-ADD6-18216A534E45}"/>
              </a:ext>
            </a:extLst>
          </p:cNvPr>
          <p:cNvGrpSpPr/>
          <p:nvPr/>
        </p:nvGrpSpPr>
        <p:grpSpPr>
          <a:xfrm>
            <a:off x="8113200" y="3035199"/>
            <a:ext cx="1663054" cy="1898494"/>
            <a:chOff x="8098452" y="3429000"/>
            <a:chExt cx="1663054" cy="1898494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2CCB85B1-A2E4-8A42-8464-412B52A8E566}"/>
                </a:ext>
              </a:extLst>
            </p:cNvPr>
            <p:cNvGrpSpPr/>
            <p:nvPr/>
          </p:nvGrpSpPr>
          <p:grpSpPr>
            <a:xfrm>
              <a:off x="8218830" y="3429000"/>
              <a:ext cx="1260389" cy="1481484"/>
              <a:chOff x="5436096" y="717092"/>
              <a:chExt cx="3672408" cy="5990413"/>
            </a:xfrm>
          </p:grpSpPr>
          <p:sp>
            <p:nvSpPr>
              <p:cNvPr id="16" name="流程图: 过程 5">
                <a:extLst>
                  <a:ext uri="{FF2B5EF4-FFF2-40B4-BE49-F238E27FC236}">
                    <a16:creationId xmlns:a16="http://schemas.microsoft.com/office/drawing/2014/main" id="{28A75FAD-0B91-CC40-A171-CC76DE0D6321}"/>
                  </a:ext>
                </a:extLst>
              </p:cNvPr>
              <p:cNvSpPr/>
              <p:nvPr/>
            </p:nvSpPr>
            <p:spPr bwMode="auto">
              <a:xfrm>
                <a:off x="7310679" y="2118723"/>
                <a:ext cx="1404664" cy="365125"/>
              </a:xfrm>
              <a:prstGeom prst="flowChartProcess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solidFill>
                      <a:schemeClr val="tx1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生成几何对象</a:t>
                </a:r>
                <a:endParaRPr lang="en-US" altLang="zh-CN" sz="300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7" name="流程图: 数据 6">
                <a:extLst>
                  <a:ext uri="{FF2B5EF4-FFF2-40B4-BE49-F238E27FC236}">
                    <a16:creationId xmlns:a16="http://schemas.microsoft.com/office/drawing/2014/main" id="{3CFB0628-94FB-AE49-BA28-29A4BCBF51AB}"/>
                  </a:ext>
                </a:extLst>
              </p:cNvPr>
              <p:cNvSpPr/>
              <p:nvPr/>
            </p:nvSpPr>
            <p:spPr bwMode="auto">
              <a:xfrm>
                <a:off x="6946211" y="1343249"/>
                <a:ext cx="2133600" cy="518437"/>
              </a:xfrm>
              <a:prstGeom prst="flowChartInputOutpu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输入几何数据</a:t>
                </a:r>
                <a:endParaRPr lang="en-US" altLang="zh-CN" sz="300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输入材料数据</a:t>
                </a:r>
              </a:p>
            </p:txBody>
          </p:sp>
          <p:sp>
            <p:nvSpPr>
              <p:cNvPr id="18" name="流程图: 终止 8">
                <a:extLst>
                  <a:ext uri="{FF2B5EF4-FFF2-40B4-BE49-F238E27FC236}">
                    <a16:creationId xmlns:a16="http://schemas.microsoft.com/office/drawing/2014/main" id="{85ADCB99-65FD-1C49-914C-9D80E5FE9AAC}"/>
                  </a:ext>
                </a:extLst>
              </p:cNvPr>
              <p:cNvSpPr/>
              <p:nvPr/>
            </p:nvSpPr>
            <p:spPr bwMode="auto">
              <a:xfrm>
                <a:off x="7582521" y="760025"/>
                <a:ext cx="860975" cy="282150"/>
              </a:xfrm>
              <a:prstGeom prst="flowChartTerminator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开始</a:t>
                </a:r>
              </a:p>
            </p:txBody>
          </p:sp>
          <p:sp>
            <p:nvSpPr>
              <p:cNvPr id="19" name="流程图: 过程 22">
                <a:extLst>
                  <a:ext uri="{FF2B5EF4-FFF2-40B4-BE49-F238E27FC236}">
                    <a16:creationId xmlns:a16="http://schemas.microsoft.com/office/drawing/2014/main" id="{CC187D72-AFC5-A34A-8F49-6AE72D1C736B}"/>
                  </a:ext>
                </a:extLst>
              </p:cNvPr>
              <p:cNvSpPr/>
              <p:nvPr/>
            </p:nvSpPr>
            <p:spPr bwMode="auto">
              <a:xfrm>
                <a:off x="7508181" y="2780928"/>
                <a:ext cx="1009660" cy="365125"/>
              </a:xfrm>
              <a:prstGeom prst="flowChartProcess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网格细分</a:t>
                </a:r>
                <a:endParaRPr lang="en-US" altLang="zh-CN" sz="300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0" name="流程图: 过程 23">
                <a:extLst>
                  <a:ext uri="{FF2B5EF4-FFF2-40B4-BE49-F238E27FC236}">
                    <a16:creationId xmlns:a16="http://schemas.microsoft.com/office/drawing/2014/main" id="{6851E3F4-21F8-C746-9E73-54DE89F8416E}"/>
                  </a:ext>
                </a:extLst>
              </p:cNvPr>
              <p:cNvSpPr/>
              <p:nvPr/>
            </p:nvSpPr>
            <p:spPr bwMode="auto">
              <a:xfrm>
                <a:off x="7508180" y="4360019"/>
                <a:ext cx="1009662" cy="365125"/>
              </a:xfrm>
              <a:prstGeom prst="flowChartProcess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射线追踪</a:t>
                </a:r>
                <a:endParaRPr lang="en-US" altLang="zh-CN" sz="300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1" name="流程图: 过程 24">
                <a:extLst>
                  <a:ext uri="{FF2B5EF4-FFF2-40B4-BE49-F238E27FC236}">
                    <a16:creationId xmlns:a16="http://schemas.microsoft.com/office/drawing/2014/main" id="{9961469E-A3A8-D148-8090-F72E46512A21}"/>
                  </a:ext>
                </a:extLst>
              </p:cNvPr>
              <p:cNvSpPr/>
              <p:nvPr/>
            </p:nvSpPr>
            <p:spPr bwMode="auto">
              <a:xfrm>
                <a:off x="7234243" y="3641539"/>
                <a:ext cx="1557536" cy="291517"/>
              </a:xfrm>
              <a:prstGeom prst="flowChartProcess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加载材料数据到网格</a:t>
                </a:r>
                <a:endParaRPr lang="en-US" altLang="zh-CN" sz="200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2" name="流程图: 过程 25">
                <a:extLst>
                  <a:ext uri="{FF2B5EF4-FFF2-40B4-BE49-F238E27FC236}">
                    <a16:creationId xmlns:a16="http://schemas.microsoft.com/office/drawing/2014/main" id="{F743A33D-ABF1-FB48-A1CF-48332577AC0F}"/>
                  </a:ext>
                </a:extLst>
              </p:cNvPr>
              <p:cNvSpPr/>
              <p:nvPr/>
            </p:nvSpPr>
            <p:spPr bwMode="auto">
              <a:xfrm>
                <a:off x="7508179" y="5013176"/>
                <a:ext cx="1009662" cy="363600"/>
              </a:xfrm>
              <a:prstGeom prst="flowChartProcess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迭代求解</a:t>
                </a:r>
                <a:endParaRPr lang="en-US" altLang="zh-CN" sz="300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3" name="流程图: 过程 26">
                <a:extLst>
                  <a:ext uri="{FF2B5EF4-FFF2-40B4-BE49-F238E27FC236}">
                    <a16:creationId xmlns:a16="http://schemas.microsoft.com/office/drawing/2014/main" id="{DFDD739F-E3C6-7D4C-A4D1-7A39D48A52A1}"/>
                  </a:ext>
                </a:extLst>
              </p:cNvPr>
              <p:cNvSpPr/>
              <p:nvPr/>
            </p:nvSpPr>
            <p:spPr bwMode="auto">
              <a:xfrm>
                <a:off x="7508179" y="5873787"/>
                <a:ext cx="1009662" cy="291517"/>
              </a:xfrm>
              <a:prstGeom prst="flowChartProcess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输出结果</a:t>
                </a:r>
                <a:endParaRPr lang="en-US" altLang="zh-CN" sz="200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4" name="流程图: 终止 28">
                <a:extLst>
                  <a:ext uri="{FF2B5EF4-FFF2-40B4-BE49-F238E27FC236}">
                    <a16:creationId xmlns:a16="http://schemas.microsoft.com/office/drawing/2014/main" id="{00BFDB0F-537A-9447-BE91-E5E3F7848637}"/>
                  </a:ext>
                </a:extLst>
              </p:cNvPr>
              <p:cNvSpPr/>
              <p:nvPr/>
            </p:nvSpPr>
            <p:spPr bwMode="auto">
              <a:xfrm>
                <a:off x="7582522" y="6425355"/>
                <a:ext cx="860975" cy="282150"/>
              </a:xfrm>
              <a:prstGeom prst="flowChartTerminator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结束</a:t>
                </a:r>
              </a:p>
            </p:txBody>
          </p:sp>
          <p:cxnSp>
            <p:nvCxnSpPr>
              <p:cNvPr id="25" name="直接箭头连接符 14">
                <a:extLst>
                  <a:ext uri="{FF2B5EF4-FFF2-40B4-BE49-F238E27FC236}">
                    <a16:creationId xmlns:a16="http://schemas.microsoft.com/office/drawing/2014/main" id="{5C487775-820A-5847-830C-5FD7200594CB}"/>
                  </a:ext>
                </a:extLst>
              </p:cNvPr>
              <p:cNvCxnSpPr>
                <a:stCxn id="18" idx="2"/>
                <a:endCxn id="17" idx="1"/>
              </p:cNvCxnSpPr>
              <p:nvPr/>
            </p:nvCxnSpPr>
            <p:spPr>
              <a:xfrm>
                <a:off x="8013009" y="1042175"/>
                <a:ext cx="2" cy="3010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箭头连接符 31">
                <a:extLst>
                  <a:ext uri="{FF2B5EF4-FFF2-40B4-BE49-F238E27FC236}">
                    <a16:creationId xmlns:a16="http://schemas.microsoft.com/office/drawing/2014/main" id="{565FB79A-8566-F94D-868B-766D77308AFC}"/>
                  </a:ext>
                </a:extLst>
              </p:cNvPr>
              <p:cNvCxnSpPr>
                <a:cxnSpLocks/>
                <a:stCxn id="17" idx="4"/>
                <a:endCxn id="16" idx="0"/>
              </p:cNvCxnSpPr>
              <p:nvPr/>
            </p:nvCxnSpPr>
            <p:spPr>
              <a:xfrm>
                <a:off x="8013011" y="1861686"/>
                <a:ext cx="0" cy="25703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箭头连接符 33">
                <a:extLst>
                  <a:ext uri="{FF2B5EF4-FFF2-40B4-BE49-F238E27FC236}">
                    <a16:creationId xmlns:a16="http://schemas.microsoft.com/office/drawing/2014/main" id="{EE1F89D2-B33A-5C46-B022-1581EE5B86B5}"/>
                  </a:ext>
                </a:extLst>
              </p:cNvPr>
              <p:cNvCxnSpPr>
                <a:cxnSpLocks/>
                <a:stCxn id="16" idx="2"/>
                <a:endCxn id="19" idx="0"/>
              </p:cNvCxnSpPr>
              <p:nvPr/>
            </p:nvCxnSpPr>
            <p:spPr>
              <a:xfrm>
                <a:off x="8013011" y="2483848"/>
                <a:ext cx="0" cy="2970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直接箭头连接符 35">
                <a:extLst>
                  <a:ext uri="{FF2B5EF4-FFF2-40B4-BE49-F238E27FC236}">
                    <a16:creationId xmlns:a16="http://schemas.microsoft.com/office/drawing/2014/main" id="{C5FC2221-8D98-094D-BAB1-8D7F107393DE}"/>
                  </a:ext>
                </a:extLst>
              </p:cNvPr>
              <p:cNvCxnSpPr>
                <a:cxnSpLocks/>
                <a:stCxn id="19" idx="2"/>
                <a:endCxn id="21" idx="0"/>
              </p:cNvCxnSpPr>
              <p:nvPr/>
            </p:nvCxnSpPr>
            <p:spPr>
              <a:xfrm>
                <a:off x="8013011" y="3146053"/>
                <a:ext cx="0" cy="49548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箭头连接符 37">
                <a:extLst>
                  <a:ext uri="{FF2B5EF4-FFF2-40B4-BE49-F238E27FC236}">
                    <a16:creationId xmlns:a16="http://schemas.microsoft.com/office/drawing/2014/main" id="{96AF0F14-7F8C-224E-84DD-342E45E4F393}"/>
                  </a:ext>
                </a:extLst>
              </p:cNvPr>
              <p:cNvCxnSpPr>
                <a:cxnSpLocks/>
                <a:stCxn id="21" idx="2"/>
                <a:endCxn id="20" idx="0"/>
              </p:cNvCxnSpPr>
              <p:nvPr/>
            </p:nvCxnSpPr>
            <p:spPr>
              <a:xfrm>
                <a:off x="8013011" y="3933056"/>
                <a:ext cx="0" cy="42696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箭头连接符 39">
                <a:extLst>
                  <a:ext uri="{FF2B5EF4-FFF2-40B4-BE49-F238E27FC236}">
                    <a16:creationId xmlns:a16="http://schemas.microsoft.com/office/drawing/2014/main" id="{C0F0C5BA-7C47-8343-A40B-3C73A128B041}"/>
                  </a:ext>
                </a:extLst>
              </p:cNvPr>
              <p:cNvCxnSpPr>
                <a:cxnSpLocks/>
                <a:stCxn id="20" idx="2"/>
                <a:endCxn id="22" idx="0"/>
              </p:cNvCxnSpPr>
              <p:nvPr/>
            </p:nvCxnSpPr>
            <p:spPr>
              <a:xfrm flipH="1">
                <a:off x="8013010" y="4725144"/>
                <a:ext cx="1" cy="28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直接箭头连接符 41">
                <a:extLst>
                  <a:ext uri="{FF2B5EF4-FFF2-40B4-BE49-F238E27FC236}">
                    <a16:creationId xmlns:a16="http://schemas.microsoft.com/office/drawing/2014/main" id="{201651A1-28B6-E34F-B7BA-DD3C70540D97}"/>
                  </a:ext>
                </a:extLst>
              </p:cNvPr>
              <p:cNvCxnSpPr>
                <a:cxnSpLocks/>
                <a:stCxn id="22" idx="2"/>
                <a:endCxn id="23" idx="0"/>
              </p:cNvCxnSpPr>
              <p:nvPr/>
            </p:nvCxnSpPr>
            <p:spPr>
              <a:xfrm>
                <a:off x="8013010" y="5376776"/>
                <a:ext cx="0" cy="49701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箭头连接符 43">
                <a:extLst>
                  <a:ext uri="{FF2B5EF4-FFF2-40B4-BE49-F238E27FC236}">
                    <a16:creationId xmlns:a16="http://schemas.microsoft.com/office/drawing/2014/main" id="{85D9F64F-42F6-2946-B1B3-4017C045ACB8}"/>
                  </a:ext>
                </a:extLst>
              </p:cNvPr>
              <p:cNvCxnSpPr>
                <a:stCxn id="23" idx="2"/>
                <a:endCxn id="24" idx="0"/>
              </p:cNvCxnSpPr>
              <p:nvPr/>
            </p:nvCxnSpPr>
            <p:spPr>
              <a:xfrm>
                <a:off x="8013010" y="6165304"/>
                <a:ext cx="0" cy="26005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92845CD3-EFA9-AD4F-B567-E041F0CE8482}"/>
                  </a:ext>
                </a:extLst>
              </p:cNvPr>
              <p:cNvSpPr/>
              <p:nvPr/>
            </p:nvSpPr>
            <p:spPr bwMode="auto">
              <a:xfrm>
                <a:off x="6915617" y="1165609"/>
                <a:ext cx="2192887" cy="2184413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prstDash val="dash"/>
              </a:ln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endParaRPr lang="zh-CN" altLang="en-US" sz="700" dirty="0">
                  <a:sym typeface="Arial" panose="020B0604020202020204" pitchFamily="34" charset="0"/>
                </a:endParaRPr>
              </a:p>
            </p:txBody>
          </p:sp>
          <p:sp>
            <p:nvSpPr>
              <p:cNvPr id="34" name="矩形 33">
                <a:extLst>
                  <a:ext uri="{FF2B5EF4-FFF2-40B4-BE49-F238E27FC236}">
                    <a16:creationId xmlns:a16="http://schemas.microsoft.com/office/drawing/2014/main" id="{9BBF7CD8-274D-5342-916E-649FC44C89F0}"/>
                  </a:ext>
                </a:extLst>
              </p:cNvPr>
              <p:cNvSpPr/>
              <p:nvPr/>
            </p:nvSpPr>
            <p:spPr bwMode="auto">
              <a:xfrm>
                <a:off x="7310679" y="4160017"/>
                <a:ext cx="1404664" cy="140424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prstDash val="dash"/>
              </a:ln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endParaRPr lang="zh-CN" altLang="en-US" sz="700" dirty="0">
                  <a:sym typeface="Arial" panose="020B0604020202020204" pitchFamily="34" charset="0"/>
                </a:endParaRPr>
              </a:p>
            </p:txBody>
          </p:sp>
          <p:sp>
            <p:nvSpPr>
              <p:cNvPr id="35" name="对话气泡: 圆角矩形 67">
                <a:extLst>
                  <a:ext uri="{FF2B5EF4-FFF2-40B4-BE49-F238E27FC236}">
                    <a16:creationId xmlns:a16="http://schemas.microsoft.com/office/drawing/2014/main" id="{941587AF-8545-AA45-B1B8-53685512B4D9}"/>
                  </a:ext>
                </a:extLst>
              </p:cNvPr>
              <p:cNvSpPr/>
              <p:nvPr/>
            </p:nvSpPr>
            <p:spPr bwMode="auto">
              <a:xfrm>
                <a:off x="5436096" y="717092"/>
                <a:ext cx="1329672" cy="770119"/>
              </a:xfrm>
              <a:prstGeom prst="wedgeRoundRectCallout">
                <a:avLst>
                  <a:gd name="adj1" fmla="val 59012"/>
                  <a:gd name="adj2" fmla="val 39841"/>
                  <a:gd name="adj3" fmla="val 16667"/>
                </a:avLst>
              </a:prstGeom>
              <a:solidFill>
                <a:schemeClr val="bg1"/>
              </a:solidFill>
              <a:ln w="19050">
                <a:solidFill>
                  <a:srgbClr val="FF000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楷体" panose="02010609060101010101" pitchFamily="49" charset="-122"/>
                    <a:ea typeface="楷体" panose="02010609060101010101" pitchFamily="49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几何部分</a:t>
                </a:r>
                <a:endParaRPr lang="en-US" altLang="zh-CN" sz="300" dirty="0">
                  <a:latin typeface="楷体" panose="02010609060101010101" pitchFamily="49" charset="-122"/>
                  <a:ea typeface="楷体" panose="02010609060101010101" pitchFamily="49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  <a:p>
                <a:pPr marL="108000" indent="-108000" algn="ctr" eaLnBrk="0" hangingPunct="0">
                  <a:spcBef>
                    <a:spcPct val="150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200" b="1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统一输入卡</a:t>
                </a:r>
                <a:endParaRPr lang="en-US" altLang="zh-CN" sz="200" b="1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  <a:p>
                <a:pPr marL="108000" indent="-108000" algn="ctr" eaLnBrk="0" hangingPunct="0">
                  <a:spcBef>
                    <a:spcPct val="150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200" b="1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支持多堆型</a:t>
                </a:r>
              </a:p>
            </p:txBody>
          </p:sp>
          <p:sp>
            <p:nvSpPr>
              <p:cNvPr id="36" name="对话气泡: 圆角矩形 68">
                <a:extLst>
                  <a:ext uri="{FF2B5EF4-FFF2-40B4-BE49-F238E27FC236}">
                    <a16:creationId xmlns:a16="http://schemas.microsoft.com/office/drawing/2014/main" id="{C78C3928-93A9-1748-A4B3-49639114EC67}"/>
                  </a:ext>
                </a:extLst>
              </p:cNvPr>
              <p:cNvSpPr/>
              <p:nvPr/>
            </p:nvSpPr>
            <p:spPr bwMode="auto">
              <a:xfrm>
                <a:off x="5633627" y="3641540"/>
                <a:ext cx="1329672" cy="742612"/>
              </a:xfrm>
              <a:prstGeom prst="wedgeRoundRectCallout">
                <a:avLst>
                  <a:gd name="adj1" fmla="val 71601"/>
                  <a:gd name="adj2" fmla="val 52863"/>
                  <a:gd name="adj3" fmla="val 16667"/>
                </a:avLst>
              </a:prstGeom>
              <a:solidFill>
                <a:schemeClr val="bg1"/>
              </a:solidFill>
              <a:ln w="19050">
                <a:solidFill>
                  <a:srgbClr val="FF000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楷体" panose="02010609060101010101" pitchFamily="49" charset="-122"/>
                    <a:ea typeface="楷体" panose="02010609060101010101" pitchFamily="49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求解部分</a:t>
                </a:r>
                <a:endParaRPr lang="en-US" altLang="zh-CN" sz="300" dirty="0">
                  <a:latin typeface="楷体" panose="02010609060101010101" pitchFamily="49" charset="-122"/>
                  <a:ea typeface="楷体" panose="02010609060101010101" pitchFamily="49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  <a:p>
                <a:pPr marL="108000" indent="-108000" eaLnBrk="0" hangingPunct="0">
                  <a:spcBef>
                    <a:spcPct val="150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200" b="1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大规模并行</a:t>
                </a:r>
                <a:endParaRPr lang="en-US" altLang="zh-CN" sz="200" b="1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  <a:p>
                <a:pPr marL="108000" indent="-108000" eaLnBrk="0" hangingPunct="0">
                  <a:spcBef>
                    <a:spcPct val="150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200" b="1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并行优化</a:t>
                </a:r>
              </a:p>
            </p:txBody>
          </p:sp>
          <p:sp>
            <p:nvSpPr>
              <p:cNvPr id="37" name="箭头: 下 71">
                <a:extLst>
                  <a:ext uri="{FF2B5EF4-FFF2-40B4-BE49-F238E27FC236}">
                    <a16:creationId xmlns:a16="http://schemas.microsoft.com/office/drawing/2014/main" id="{53745A0C-FB07-9845-AF3F-0901EA984413}"/>
                  </a:ext>
                </a:extLst>
              </p:cNvPr>
              <p:cNvSpPr/>
              <p:nvPr/>
            </p:nvSpPr>
            <p:spPr bwMode="auto">
              <a:xfrm>
                <a:off x="6031001" y="1683831"/>
                <a:ext cx="222922" cy="452030"/>
              </a:xfrm>
              <a:prstGeom prst="downArrow">
                <a:avLst>
                  <a:gd name="adj1" fmla="val 50000"/>
                  <a:gd name="adj2" fmla="val 86425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endParaRPr lang="zh-CN" altLang="en-US" sz="700" dirty="0">
                  <a:sym typeface="Arial" panose="020B0604020202020204" pitchFamily="34" charset="0"/>
                </a:endParaRPr>
              </a:p>
            </p:txBody>
          </p:sp>
          <p:sp>
            <p:nvSpPr>
              <p:cNvPr id="38" name="流程图: 文档 72">
                <a:extLst>
                  <a:ext uri="{FF2B5EF4-FFF2-40B4-BE49-F238E27FC236}">
                    <a16:creationId xmlns:a16="http://schemas.microsoft.com/office/drawing/2014/main" id="{ED1A48D0-59C3-5E46-80DA-832FDCAB9FC3}"/>
                  </a:ext>
                </a:extLst>
              </p:cNvPr>
              <p:cNvSpPr/>
              <p:nvPr/>
            </p:nvSpPr>
            <p:spPr bwMode="auto">
              <a:xfrm>
                <a:off x="5535765" y="2289736"/>
                <a:ext cx="1211056" cy="552417"/>
              </a:xfrm>
              <a:prstGeom prst="flowChartDocument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en-US" altLang="zh-CN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MOC</a:t>
                </a: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方法支持</a:t>
                </a:r>
                <a:r>
                  <a:rPr lang="zh-CN" altLang="en-US" sz="300" dirty="0">
                    <a:solidFill>
                      <a:srgbClr val="C00000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任意几何</a:t>
                </a:r>
                <a:endParaRPr lang="en-US" altLang="zh-CN" sz="300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39" name="流程图: 文档 75">
                <a:extLst>
                  <a:ext uri="{FF2B5EF4-FFF2-40B4-BE49-F238E27FC236}">
                    <a16:creationId xmlns:a16="http://schemas.microsoft.com/office/drawing/2014/main" id="{03E0D546-E61B-D246-A3BD-03EB28D6A8CB}"/>
                  </a:ext>
                </a:extLst>
              </p:cNvPr>
              <p:cNvSpPr/>
              <p:nvPr/>
            </p:nvSpPr>
            <p:spPr bwMode="auto">
              <a:xfrm>
                <a:off x="5633627" y="5235060"/>
                <a:ext cx="1427534" cy="914662"/>
              </a:xfrm>
              <a:prstGeom prst="flowChartDocument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just" eaLnBrk="0" hangingPunct="0">
                  <a:spcBef>
                    <a:spcPct val="15000"/>
                  </a:spcBef>
                </a:pPr>
                <a:r>
                  <a:rPr lang="en-US" altLang="zh-CN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MOC</a:t>
                </a: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方法可改善</a:t>
                </a:r>
                <a:r>
                  <a:rPr lang="zh-CN" altLang="en-US" sz="300" dirty="0">
                    <a:solidFill>
                      <a:srgbClr val="C00000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射线效应</a:t>
                </a: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和</a:t>
                </a:r>
                <a:r>
                  <a:rPr lang="zh-CN" altLang="en-US" sz="300" dirty="0">
                    <a:solidFill>
                      <a:srgbClr val="C00000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假散射</a:t>
                </a: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问题</a:t>
                </a:r>
                <a:endParaRPr lang="en-US" altLang="zh-CN" sz="300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951DAC18-9B21-3046-A43C-1F02F630D6E3}"/>
                  </a:ext>
                </a:extLst>
              </p:cNvPr>
              <p:cNvSpPr txBox="1"/>
              <p:nvPr/>
            </p:nvSpPr>
            <p:spPr>
              <a:xfrm>
                <a:off x="6031000" y="2766030"/>
                <a:ext cx="836986" cy="3587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</a:rPr>
                  <a:t>相比其他</a:t>
                </a:r>
                <a:endParaRPr lang="zh-CN" altLang="en-US" sz="400" dirty="0">
                  <a:latin typeface="等线" panose="02010600030101010101" pitchFamily="2" charset="-122"/>
                  <a:ea typeface="等线" panose="02010600030101010101" pitchFamily="2" charset="-122"/>
                </a:endParaRPr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04154382-6837-FC4F-8F20-2389115C23DB}"/>
                  </a:ext>
                </a:extLst>
              </p:cNvPr>
              <p:cNvSpPr txBox="1"/>
              <p:nvPr/>
            </p:nvSpPr>
            <p:spPr>
              <a:xfrm>
                <a:off x="6347394" y="6011222"/>
                <a:ext cx="836986" cy="3587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</a:rPr>
                  <a:t>相比其他</a:t>
                </a:r>
                <a:endParaRPr lang="zh-CN" altLang="en-US" sz="400" dirty="0">
                  <a:latin typeface="等线" panose="02010600030101010101" pitchFamily="2" charset="-122"/>
                  <a:ea typeface="等线" panose="02010600030101010101" pitchFamily="2" charset="-122"/>
                </a:endParaRPr>
              </a:p>
            </p:txBody>
          </p:sp>
          <p:sp>
            <p:nvSpPr>
              <p:cNvPr id="42" name="箭头: 下 78">
                <a:extLst>
                  <a:ext uri="{FF2B5EF4-FFF2-40B4-BE49-F238E27FC236}">
                    <a16:creationId xmlns:a16="http://schemas.microsoft.com/office/drawing/2014/main" id="{A0213794-88D7-1D49-B47F-435563E6EF3A}"/>
                  </a:ext>
                </a:extLst>
              </p:cNvPr>
              <p:cNvSpPr/>
              <p:nvPr/>
            </p:nvSpPr>
            <p:spPr bwMode="auto">
              <a:xfrm>
                <a:off x="6224185" y="4571046"/>
                <a:ext cx="222922" cy="452030"/>
              </a:xfrm>
              <a:prstGeom prst="downArrow">
                <a:avLst>
                  <a:gd name="adj1" fmla="val 50000"/>
                  <a:gd name="adj2" fmla="val 86425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endParaRPr lang="zh-CN" altLang="en-US" sz="700" dirty="0"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200FAE33-C5B3-F442-A0D7-41B6640BA0A1}"/>
                </a:ext>
              </a:extLst>
            </p:cNvPr>
            <p:cNvSpPr txBox="1"/>
            <p:nvPr/>
          </p:nvSpPr>
          <p:spPr>
            <a:xfrm>
              <a:off x="8098452" y="4958162"/>
              <a:ext cx="1663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数值算法</a:t>
              </a:r>
            </a:p>
          </p:txBody>
        </p:sp>
      </p:grpSp>
      <p:sp>
        <p:nvSpPr>
          <p:cNvPr id="51" name="右箭头 50">
            <a:extLst>
              <a:ext uri="{FF2B5EF4-FFF2-40B4-BE49-F238E27FC236}">
                <a16:creationId xmlns:a16="http://schemas.microsoft.com/office/drawing/2014/main" id="{EE84D3D5-0B94-7E40-A76A-198C2FC00B98}"/>
              </a:ext>
            </a:extLst>
          </p:cNvPr>
          <p:cNvSpPr/>
          <p:nvPr/>
        </p:nvSpPr>
        <p:spPr>
          <a:xfrm>
            <a:off x="6744077" y="5018395"/>
            <a:ext cx="4609722" cy="749557"/>
          </a:xfrm>
          <a:prstGeom prst="right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左箭头 51">
            <a:extLst>
              <a:ext uri="{FF2B5EF4-FFF2-40B4-BE49-F238E27FC236}">
                <a16:creationId xmlns:a16="http://schemas.microsoft.com/office/drawing/2014/main" id="{C53AC3AB-F194-B94F-B1E6-19B7540D6D53}"/>
              </a:ext>
            </a:extLst>
          </p:cNvPr>
          <p:cNvSpPr/>
          <p:nvPr/>
        </p:nvSpPr>
        <p:spPr>
          <a:xfrm>
            <a:off x="653432" y="5018395"/>
            <a:ext cx="4609722" cy="749557"/>
          </a:xfrm>
          <a:prstGeom prst="left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6" name="圆角矩形标注 55">
            <a:extLst>
              <a:ext uri="{FF2B5EF4-FFF2-40B4-BE49-F238E27FC236}">
                <a16:creationId xmlns:a16="http://schemas.microsoft.com/office/drawing/2014/main" id="{52D42CDF-BA58-AE4E-B315-45917AC8F9D5}"/>
              </a:ext>
            </a:extLst>
          </p:cNvPr>
          <p:cNvSpPr/>
          <p:nvPr/>
        </p:nvSpPr>
        <p:spPr>
          <a:xfrm>
            <a:off x="838200" y="5858946"/>
            <a:ext cx="4111171" cy="879364"/>
          </a:xfrm>
          <a:prstGeom prst="wedgeRoundRectCallout">
            <a:avLst>
              <a:gd name="adj1" fmla="val -27894"/>
              <a:gd name="adj2" fmla="val -73735"/>
              <a:gd name="adj3" fmla="val 16667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越有效、越复杂、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越需要领域知识和数学知识</a:t>
            </a:r>
          </a:p>
        </p:txBody>
      </p:sp>
      <p:sp>
        <p:nvSpPr>
          <p:cNvPr id="57" name="圆角矩形标注 56">
            <a:extLst>
              <a:ext uri="{FF2B5EF4-FFF2-40B4-BE49-F238E27FC236}">
                <a16:creationId xmlns:a16="http://schemas.microsoft.com/office/drawing/2014/main" id="{D1E572EE-3683-FC44-8E13-EA8B0DCAD387}"/>
              </a:ext>
            </a:extLst>
          </p:cNvPr>
          <p:cNvSpPr/>
          <p:nvPr/>
        </p:nvSpPr>
        <p:spPr>
          <a:xfrm>
            <a:off x="6910203" y="5858946"/>
            <a:ext cx="4111171" cy="879364"/>
          </a:xfrm>
          <a:prstGeom prst="wedgeRoundRectCallout">
            <a:avLst>
              <a:gd name="adj1" fmla="val 24710"/>
              <a:gd name="adj2" fmla="val -75386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越简单、越直观、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但往往越来越不有效</a:t>
            </a:r>
          </a:p>
        </p:txBody>
      </p:sp>
      <p:pic>
        <p:nvPicPr>
          <p:cNvPr id="58" name="图片 57">
            <a:extLst>
              <a:ext uri="{FF2B5EF4-FFF2-40B4-BE49-F238E27FC236}">
                <a16:creationId xmlns:a16="http://schemas.microsoft.com/office/drawing/2014/main" id="{644448BF-0CCF-C84D-BCC5-4F7B90C37D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84243" y="197547"/>
            <a:ext cx="4799752" cy="1841971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12731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6" grpId="0" animBg="1"/>
      <p:bldP spid="5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E21A90-C5EA-004A-BA51-5D2CE695D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God</a:t>
            </a:r>
            <a:r>
              <a:rPr kumimoji="1" lang="zh-CN" altLang="en-US" dirty="0"/>
              <a:t> </a:t>
            </a:r>
            <a:r>
              <a:rPr kumimoji="1" lang="en-US" altLang="zh-CN" dirty="0"/>
              <a:t>MR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FA1BAA-8856-3348-AECE-6D383E8A0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189635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40000"/>
              </a:lnSpc>
            </a:pPr>
            <a:r>
              <a:rPr kumimoji="1" lang="zh-CN" altLang="en-US" dirty="0"/>
              <a:t>问题</a:t>
            </a:r>
            <a:endParaRPr kumimoji="1" lang="en-US" altLang="zh-CN" dirty="0"/>
          </a:p>
          <a:p>
            <a:pPr lvl="1">
              <a:lnSpc>
                <a:spcPct val="140000"/>
              </a:lnSpc>
            </a:pPr>
            <a:r>
              <a:rPr kumimoji="1" lang="zh-CN" altLang="en-US" dirty="0"/>
              <a:t>有时，数值计算程序是用来研究和发现新现象的</a:t>
            </a:r>
            <a:endParaRPr kumimoji="1" lang="en-US" altLang="zh-CN" dirty="0"/>
          </a:p>
          <a:p>
            <a:pPr lvl="2">
              <a:lnSpc>
                <a:spcPct val="140000"/>
              </a:lnSpc>
            </a:pPr>
            <a:r>
              <a:rPr kumimoji="1" lang="zh-CN" altLang="en-US" dirty="0"/>
              <a:t>用来验证程序的</a:t>
            </a:r>
            <a:r>
              <a:rPr kumimoji="1" lang="en-US" altLang="zh-CN" dirty="0"/>
              <a:t>MR</a:t>
            </a:r>
            <a:r>
              <a:rPr kumimoji="1" lang="zh-CN" altLang="en-US" dirty="0"/>
              <a:t>可能恰恰是需要研究的主题</a:t>
            </a:r>
            <a:endParaRPr kumimoji="1" lang="en-US" altLang="zh-CN" dirty="0"/>
          </a:p>
          <a:p>
            <a:pPr lvl="2">
              <a:lnSpc>
                <a:spcPct val="140000"/>
              </a:lnSpc>
            </a:pPr>
            <a:r>
              <a:rPr kumimoji="1" lang="zh-CN" altLang="en-US" dirty="0"/>
              <a:t>似乎只有“上帝”知道</a:t>
            </a:r>
            <a:r>
              <a:rPr kumimoji="1" lang="en-US" altLang="zh-CN" dirty="0"/>
              <a:t>MR</a:t>
            </a:r>
            <a:r>
              <a:rPr kumimoji="1" lang="zh-CN" altLang="en-US" dirty="0"/>
              <a:t>应该是什么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7E46007-EF5E-6044-AD8D-3D3338353612}"/>
              </a:ext>
            </a:extLst>
          </p:cNvPr>
          <p:cNvGrpSpPr/>
          <p:nvPr/>
        </p:nvGrpSpPr>
        <p:grpSpPr>
          <a:xfrm>
            <a:off x="838200" y="3910157"/>
            <a:ext cx="2378607" cy="2246489"/>
            <a:chOff x="838200" y="3752510"/>
            <a:chExt cx="2378607" cy="2246489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8B58337-5FAD-9344-AEFF-BCA495ED4C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8200" y="3752510"/>
              <a:ext cx="2378607" cy="1937884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FD19CC87-6BE4-DF48-B5CE-D8DC8B7284BF}"/>
                </a:ext>
              </a:extLst>
            </p:cNvPr>
            <p:cNvSpPr txBox="1"/>
            <p:nvPr/>
          </p:nvSpPr>
          <p:spPr>
            <a:xfrm>
              <a:off x="975217" y="5629667"/>
              <a:ext cx="21045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待检验的新理论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493C023C-6D5C-0C43-9566-5A51196F2269}"/>
              </a:ext>
            </a:extLst>
          </p:cNvPr>
          <p:cNvGrpSpPr/>
          <p:nvPr/>
        </p:nvGrpSpPr>
        <p:grpSpPr>
          <a:xfrm>
            <a:off x="5711285" y="4298459"/>
            <a:ext cx="1559010" cy="1858187"/>
            <a:chOff x="9964811" y="3429000"/>
            <a:chExt cx="1559010" cy="1858187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9DDE2514-1E27-2943-862C-FC128A5124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964811" y="3429000"/>
              <a:ext cx="1559010" cy="1445129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725D460-3076-7546-96BF-512FDF6A1290}"/>
                </a:ext>
              </a:extLst>
            </p:cNvPr>
            <p:cNvSpPr txBox="1"/>
            <p:nvPr/>
          </p:nvSpPr>
          <p:spPr>
            <a:xfrm>
              <a:off x="10114122" y="4917855"/>
              <a:ext cx="12603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编码实现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5024FAC8-360A-6D49-A888-6E05E57FD0CA}"/>
              </a:ext>
            </a:extLst>
          </p:cNvPr>
          <p:cNvGrpSpPr/>
          <p:nvPr/>
        </p:nvGrpSpPr>
        <p:grpSpPr>
          <a:xfrm>
            <a:off x="3715372" y="4258152"/>
            <a:ext cx="1663054" cy="1898494"/>
            <a:chOff x="8098452" y="3429000"/>
            <a:chExt cx="1663054" cy="1898494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09077237-26AD-8E47-866D-74E22CE99BF3}"/>
                </a:ext>
              </a:extLst>
            </p:cNvPr>
            <p:cNvGrpSpPr/>
            <p:nvPr/>
          </p:nvGrpSpPr>
          <p:grpSpPr>
            <a:xfrm>
              <a:off x="8218830" y="3429000"/>
              <a:ext cx="1260389" cy="1481484"/>
              <a:chOff x="5436096" y="717092"/>
              <a:chExt cx="3672408" cy="5990413"/>
            </a:xfrm>
          </p:grpSpPr>
          <p:sp>
            <p:nvSpPr>
              <p:cNvPr id="13" name="流程图: 过程 5">
                <a:extLst>
                  <a:ext uri="{FF2B5EF4-FFF2-40B4-BE49-F238E27FC236}">
                    <a16:creationId xmlns:a16="http://schemas.microsoft.com/office/drawing/2014/main" id="{DF001F68-32E0-6E48-B3E1-219FA44F922E}"/>
                  </a:ext>
                </a:extLst>
              </p:cNvPr>
              <p:cNvSpPr/>
              <p:nvPr/>
            </p:nvSpPr>
            <p:spPr bwMode="auto">
              <a:xfrm>
                <a:off x="7310679" y="2118723"/>
                <a:ext cx="1404664" cy="365125"/>
              </a:xfrm>
              <a:prstGeom prst="flowChartProcess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solidFill>
                      <a:schemeClr val="tx1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生成几何对象</a:t>
                </a:r>
                <a:endParaRPr lang="en-US" altLang="zh-CN" sz="300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4" name="流程图: 数据 6">
                <a:extLst>
                  <a:ext uri="{FF2B5EF4-FFF2-40B4-BE49-F238E27FC236}">
                    <a16:creationId xmlns:a16="http://schemas.microsoft.com/office/drawing/2014/main" id="{4B08E042-49BF-FA40-A495-0B8E3F5A726C}"/>
                  </a:ext>
                </a:extLst>
              </p:cNvPr>
              <p:cNvSpPr/>
              <p:nvPr/>
            </p:nvSpPr>
            <p:spPr bwMode="auto">
              <a:xfrm>
                <a:off x="6946211" y="1343249"/>
                <a:ext cx="2133600" cy="518437"/>
              </a:xfrm>
              <a:prstGeom prst="flowChartInputOutpu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输入几何数据</a:t>
                </a:r>
                <a:endParaRPr lang="en-US" altLang="zh-CN" sz="300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输入材料数据</a:t>
                </a:r>
              </a:p>
            </p:txBody>
          </p:sp>
          <p:sp>
            <p:nvSpPr>
              <p:cNvPr id="15" name="流程图: 终止 8">
                <a:extLst>
                  <a:ext uri="{FF2B5EF4-FFF2-40B4-BE49-F238E27FC236}">
                    <a16:creationId xmlns:a16="http://schemas.microsoft.com/office/drawing/2014/main" id="{DC3716E5-20CA-1B40-90C8-2B021AD4A342}"/>
                  </a:ext>
                </a:extLst>
              </p:cNvPr>
              <p:cNvSpPr/>
              <p:nvPr/>
            </p:nvSpPr>
            <p:spPr bwMode="auto">
              <a:xfrm>
                <a:off x="7582521" y="760025"/>
                <a:ext cx="860975" cy="282150"/>
              </a:xfrm>
              <a:prstGeom prst="flowChartTerminator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开始</a:t>
                </a:r>
              </a:p>
            </p:txBody>
          </p:sp>
          <p:sp>
            <p:nvSpPr>
              <p:cNvPr id="16" name="流程图: 过程 22">
                <a:extLst>
                  <a:ext uri="{FF2B5EF4-FFF2-40B4-BE49-F238E27FC236}">
                    <a16:creationId xmlns:a16="http://schemas.microsoft.com/office/drawing/2014/main" id="{10C446FD-B1D5-5F4F-9D17-53680E1AF2A9}"/>
                  </a:ext>
                </a:extLst>
              </p:cNvPr>
              <p:cNvSpPr/>
              <p:nvPr/>
            </p:nvSpPr>
            <p:spPr bwMode="auto">
              <a:xfrm>
                <a:off x="7508181" y="2780928"/>
                <a:ext cx="1009660" cy="365125"/>
              </a:xfrm>
              <a:prstGeom prst="flowChartProcess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网格细分</a:t>
                </a:r>
                <a:endParaRPr lang="en-US" altLang="zh-CN" sz="300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7" name="流程图: 过程 23">
                <a:extLst>
                  <a:ext uri="{FF2B5EF4-FFF2-40B4-BE49-F238E27FC236}">
                    <a16:creationId xmlns:a16="http://schemas.microsoft.com/office/drawing/2014/main" id="{30EF7AF3-B6B7-0848-8DFA-E37467632BAE}"/>
                  </a:ext>
                </a:extLst>
              </p:cNvPr>
              <p:cNvSpPr/>
              <p:nvPr/>
            </p:nvSpPr>
            <p:spPr bwMode="auto">
              <a:xfrm>
                <a:off x="7508180" y="4360019"/>
                <a:ext cx="1009662" cy="365125"/>
              </a:xfrm>
              <a:prstGeom prst="flowChartProcess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射线追踪</a:t>
                </a:r>
                <a:endParaRPr lang="en-US" altLang="zh-CN" sz="300" dirty="0">
                  <a:solidFill>
                    <a:schemeClr val="tx1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8" name="流程图: 过程 24">
                <a:extLst>
                  <a:ext uri="{FF2B5EF4-FFF2-40B4-BE49-F238E27FC236}">
                    <a16:creationId xmlns:a16="http://schemas.microsoft.com/office/drawing/2014/main" id="{E64BFA38-67BF-3B44-AE6C-61FF15C772D8}"/>
                  </a:ext>
                </a:extLst>
              </p:cNvPr>
              <p:cNvSpPr/>
              <p:nvPr/>
            </p:nvSpPr>
            <p:spPr bwMode="auto">
              <a:xfrm>
                <a:off x="7234243" y="3641539"/>
                <a:ext cx="1557536" cy="291517"/>
              </a:xfrm>
              <a:prstGeom prst="flowChartProcess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加载材料数据到网格</a:t>
                </a:r>
                <a:endParaRPr lang="en-US" altLang="zh-CN" sz="200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19" name="流程图: 过程 25">
                <a:extLst>
                  <a:ext uri="{FF2B5EF4-FFF2-40B4-BE49-F238E27FC236}">
                    <a16:creationId xmlns:a16="http://schemas.microsoft.com/office/drawing/2014/main" id="{8FFB06E3-2E3B-004F-AFD4-F0B5FAD311A5}"/>
                  </a:ext>
                </a:extLst>
              </p:cNvPr>
              <p:cNvSpPr/>
              <p:nvPr/>
            </p:nvSpPr>
            <p:spPr bwMode="auto">
              <a:xfrm>
                <a:off x="7508179" y="5013176"/>
                <a:ext cx="1009662" cy="363600"/>
              </a:xfrm>
              <a:prstGeom prst="flowChartProcess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迭代求解</a:t>
                </a:r>
                <a:endParaRPr lang="en-US" altLang="zh-CN" sz="300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0" name="流程图: 过程 26">
                <a:extLst>
                  <a:ext uri="{FF2B5EF4-FFF2-40B4-BE49-F238E27FC236}">
                    <a16:creationId xmlns:a16="http://schemas.microsoft.com/office/drawing/2014/main" id="{6241FECB-D74C-0141-8B49-001BEF6B2F67}"/>
                  </a:ext>
                </a:extLst>
              </p:cNvPr>
              <p:cNvSpPr/>
              <p:nvPr/>
            </p:nvSpPr>
            <p:spPr bwMode="auto">
              <a:xfrm>
                <a:off x="7508179" y="5873787"/>
                <a:ext cx="1009662" cy="291517"/>
              </a:xfrm>
              <a:prstGeom prst="flowChartProcess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输出结果</a:t>
                </a:r>
                <a:endParaRPr lang="en-US" altLang="zh-CN" sz="200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21" name="流程图: 终止 28">
                <a:extLst>
                  <a:ext uri="{FF2B5EF4-FFF2-40B4-BE49-F238E27FC236}">
                    <a16:creationId xmlns:a16="http://schemas.microsoft.com/office/drawing/2014/main" id="{41D861C7-613E-494C-A698-D5325840641D}"/>
                  </a:ext>
                </a:extLst>
              </p:cNvPr>
              <p:cNvSpPr/>
              <p:nvPr/>
            </p:nvSpPr>
            <p:spPr bwMode="auto">
              <a:xfrm>
                <a:off x="7582522" y="6425355"/>
                <a:ext cx="860975" cy="282150"/>
              </a:xfrm>
              <a:prstGeom prst="flowChartTerminator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结束</a:t>
                </a:r>
              </a:p>
            </p:txBody>
          </p:sp>
          <p:cxnSp>
            <p:nvCxnSpPr>
              <p:cNvPr id="22" name="直接箭头连接符 14">
                <a:extLst>
                  <a:ext uri="{FF2B5EF4-FFF2-40B4-BE49-F238E27FC236}">
                    <a16:creationId xmlns:a16="http://schemas.microsoft.com/office/drawing/2014/main" id="{9B968201-87BB-8540-A2A8-EF992564E3D0}"/>
                  </a:ext>
                </a:extLst>
              </p:cNvPr>
              <p:cNvCxnSpPr>
                <a:stCxn id="15" idx="2"/>
                <a:endCxn id="14" idx="1"/>
              </p:cNvCxnSpPr>
              <p:nvPr/>
            </p:nvCxnSpPr>
            <p:spPr>
              <a:xfrm>
                <a:off x="8013009" y="1042175"/>
                <a:ext cx="2" cy="30107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直接箭头连接符 31">
                <a:extLst>
                  <a:ext uri="{FF2B5EF4-FFF2-40B4-BE49-F238E27FC236}">
                    <a16:creationId xmlns:a16="http://schemas.microsoft.com/office/drawing/2014/main" id="{3F7268DC-1445-DA43-BDBC-18F9ADBF6432}"/>
                  </a:ext>
                </a:extLst>
              </p:cNvPr>
              <p:cNvCxnSpPr>
                <a:cxnSpLocks/>
                <a:stCxn id="14" idx="4"/>
                <a:endCxn id="13" idx="0"/>
              </p:cNvCxnSpPr>
              <p:nvPr/>
            </p:nvCxnSpPr>
            <p:spPr>
              <a:xfrm>
                <a:off x="8013011" y="1861686"/>
                <a:ext cx="0" cy="25703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直接箭头连接符 33">
                <a:extLst>
                  <a:ext uri="{FF2B5EF4-FFF2-40B4-BE49-F238E27FC236}">
                    <a16:creationId xmlns:a16="http://schemas.microsoft.com/office/drawing/2014/main" id="{0561F159-653D-A646-8F5A-F05D49105E04}"/>
                  </a:ext>
                </a:extLst>
              </p:cNvPr>
              <p:cNvCxnSpPr>
                <a:cxnSpLocks/>
                <a:stCxn id="13" idx="2"/>
                <a:endCxn id="16" idx="0"/>
              </p:cNvCxnSpPr>
              <p:nvPr/>
            </p:nvCxnSpPr>
            <p:spPr>
              <a:xfrm>
                <a:off x="8013011" y="2483848"/>
                <a:ext cx="0" cy="29708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" name="直接箭头连接符 35">
                <a:extLst>
                  <a:ext uri="{FF2B5EF4-FFF2-40B4-BE49-F238E27FC236}">
                    <a16:creationId xmlns:a16="http://schemas.microsoft.com/office/drawing/2014/main" id="{B25AF765-C754-3E48-84CF-533D2A9EC9EC}"/>
                  </a:ext>
                </a:extLst>
              </p:cNvPr>
              <p:cNvCxnSpPr>
                <a:cxnSpLocks/>
                <a:stCxn id="16" idx="2"/>
                <a:endCxn id="18" idx="0"/>
              </p:cNvCxnSpPr>
              <p:nvPr/>
            </p:nvCxnSpPr>
            <p:spPr>
              <a:xfrm>
                <a:off x="8013011" y="3146053"/>
                <a:ext cx="0" cy="49548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6" name="直接箭头连接符 37">
                <a:extLst>
                  <a:ext uri="{FF2B5EF4-FFF2-40B4-BE49-F238E27FC236}">
                    <a16:creationId xmlns:a16="http://schemas.microsoft.com/office/drawing/2014/main" id="{3EEA1CFB-8D94-2C41-953B-93C79CDBA168}"/>
                  </a:ext>
                </a:extLst>
              </p:cNvPr>
              <p:cNvCxnSpPr>
                <a:cxnSpLocks/>
                <a:stCxn id="18" idx="2"/>
                <a:endCxn id="17" idx="0"/>
              </p:cNvCxnSpPr>
              <p:nvPr/>
            </p:nvCxnSpPr>
            <p:spPr>
              <a:xfrm>
                <a:off x="8013011" y="3933056"/>
                <a:ext cx="0" cy="426963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箭头连接符 39">
                <a:extLst>
                  <a:ext uri="{FF2B5EF4-FFF2-40B4-BE49-F238E27FC236}">
                    <a16:creationId xmlns:a16="http://schemas.microsoft.com/office/drawing/2014/main" id="{E5B2E772-0567-DD44-A99E-2DAF16F3BA9A}"/>
                  </a:ext>
                </a:extLst>
              </p:cNvPr>
              <p:cNvCxnSpPr>
                <a:cxnSpLocks/>
                <a:stCxn id="17" idx="2"/>
                <a:endCxn id="19" idx="0"/>
              </p:cNvCxnSpPr>
              <p:nvPr/>
            </p:nvCxnSpPr>
            <p:spPr>
              <a:xfrm flipH="1">
                <a:off x="8013010" y="4725144"/>
                <a:ext cx="1" cy="28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直接箭头连接符 41">
                <a:extLst>
                  <a:ext uri="{FF2B5EF4-FFF2-40B4-BE49-F238E27FC236}">
                    <a16:creationId xmlns:a16="http://schemas.microsoft.com/office/drawing/2014/main" id="{4657605D-6EAC-4B4E-AA64-B1C30A529BFA}"/>
                  </a:ext>
                </a:extLst>
              </p:cNvPr>
              <p:cNvCxnSpPr>
                <a:cxnSpLocks/>
                <a:stCxn id="19" idx="2"/>
                <a:endCxn id="20" idx="0"/>
              </p:cNvCxnSpPr>
              <p:nvPr/>
            </p:nvCxnSpPr>
            <p:spPr>
              <a:xfrm>
                <a:off x="8013010" y="5376776"/>
                <a:ext cx="0" cy="49701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箭头连接符 43">
                <a:extLst>
                  <a:ext uri="{FF2B5EF4-FFF2-40B4-BE49-F238E27FC236}">
                    <a16:creationId xmlns:a16="http://schemas.microsoft.com/office/drawing/2014/main" id="{833962C0-1F80-2344-9B04-7FE50B9E84B6}"/>
                  </a:ext>
                </a:extLst>
              </p:cNvPr>
              <p:cNvCxnSpPr>
                <a:stCxn id="20" idx="2"/>
                <a:endCxn id="21" idx="0"/>
              </p:cNvCxnSpPr>
              <p:nvPr/>
            </p:nvCxnSpPr>
            <p:spPr>
              <a:xfrm>
                <a:off x="8013010" y="6165304"/>
                <a:ext cx="0" cy="26005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D9D1151F-32FB-5341-9B97-D0D71EB40A13}"/>
                  </a:ext>
                </a:extLst>
              </p:cNvPr>
              <p:cNvSpPr/>
              <p:nvPr/>
            </p:nvSpPr>
            <p:spPr bwMode="auto">
              <a:xfrm>
                <a:off x="6915617" y="1165609"/>
                <a:ext cx="2192887" cy="2184413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prstDash val="dash"/>
              </a:ln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endParaRPr lang="zh-CN" altLang="en-US" sz="700" dirty="0">
                  <a:sym typeface="Arial" panose="020B0604020202020204" pitchFamily="34" charset="0"/>
                </a:endParaRPr>
              </a:p>
            </p:txBody>
          </p:sp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3B6EDCD-0926-2C4F-AC4C-95AFE2E5A25A}"/>
                  </a:ext>
                </a:extLst>
              </p:cNvPr>
              <p:cNvSpPr/>
              <p:nvPr/>
            </p:nvSpPr>
            <p:spPr bwMode="auto">
              <a:xfrm>
                <a:off x="7310679" y="4160017"/>
                <a:ext cx="1404664" cy="1404245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  <a:prstDash val="dash"/>
              </a:ln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endParaRPr lang="zh-CN" altLang="en-US" sz="700" dirty="0">
                  <a:sym typeface="Arial" panose="020B0604020202020204" pitchFamily="34" charset="0"/>
                </a:endParaRPr>
              </a:p>
            </p:txBody>
          </p:sp>
          <p:sp>
            <p:nvSpPr>
              <p:cNvPr id="32" name="对话气泡: 圆角矩形 67">
                <a:extLst>
                  <a:ext uri="{FF2B5EF4-FFF2-40B4-BE49-F238E27FC236}">
                    <a16:creationId xmlns:a16="http://schemas.microsoft.com/office/drawing/2014/main" id="{7AC91E68-82CE-3044-89F1-D2ABAB8A1E10}"/>
                  </a:ext>
                </a:extLst>
              </p:cNvPr>
              <p:cNvSpPr/>
              <p:nvPr/>
            </p:nvSpPr>
            <p:spPr bwMode="auto">
              <a:xfrm>
                <a:off x="5436096" y="717092"/>
                <a:ext cx="1329672" cy="770119"/>
              </a:xfrm>
              <a:prstGeom prst="wedgeRoundRectCallout">
                <a:avLst>
                  <a:gd name="adj1" fmla="val 59012"/>
                  <a:gd name="adj2" fmla="val 39841"/>
                  <a:gd name="adj3" fmla="val 16667"/>
                </a:avLst>
              </a:prstGeom>
              <a:solidFill>
                <a:schemeClr val="bg1"/>
              </a:solidFill>
              <a:ln w="19050">
                <a:solidFill>
                  <a:srgbClr val="FF000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楷体" panose="02010609060101010101" pitchFamily="49" charset="-122"/>
                    <a:ea typeface="楷体" panose="02010609060101010101" pitchFamily="49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几何部分</a:t>
                </a:r>
                <a:endParaRPr lang="en-US" altLang="zh-CN" sz="300" dirty="0">
                  <a:latin typeface="楷体" panose="02010609060101010101" pitchFamily="49" charset="-122"/>
                  <a:ea typeface="楷体" panose="02010609060101010101" pitchFamily="49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  <a:p>
                <a:pPr marL="108000" indent="-108000" algn="ctr" eaLnBrk="0" hangingPunct="0">
                  <a:spcBef>
                    <a:spcPct val="150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200" b="1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统一输入卡</a:t>
                </a:r>
                <a:endParaRPr lang="en-US" altLang="zh-CN" sz="200" b="1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  <a:p>
                <a:pPr marL="108000" indent="-108000" algn="ctr" eaLnBrk="0" hangingPunct="0">
                  <a:spcBef>
                    <a:spcPct val="150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200" b="1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支持多堆型</a:t>
                </a:r>
              </a:p>
            </p:txBody>
          </p:sp>
          <p:sp>
            <p:nvSpPr>
              <p:cNvPr id="33" name="对话气泡: 圆角矩形 68">
                <a:extLst>
                  <a:ext uri="{FF2B5EF4-FFF2-40B4-BE49-F238E27FC236}">
                    <a16:creationId xmlns:a16="http://schemas.microsoft.com/office/drawing/2014/main" id="{7005B627-9699-904E-A747-7DDD917058EA}"/>
                  </a:ext>
                </a:extLst>
              </p:cNvPr>
              <p:cNvSpPr/>
              <p:nvPr/>
            </p:nvSpPr>
            <p:spPr bwMode="auto">
              <a:xfrm>
                <a:off x="5633627" y="3641540"/>
                <a:ext cx="1329672" cy="742612"/>
              </a:xfrm>
              <a:prstGeom prst="wedgeRoundRectCallout">
                <a:avLst>
                  <a:gd name="adj1" fmla="val 71601"/>
                  <a:gd name="adj2" fmla="val 52863"/>
                  <a:gd name="adj3" fmla="val 16667"/>
                </a:avLst>
              </a:prstGeom>
              <a:solidFill>
                <a:schemeClr val="bg1"/>
              </a:solidFill>
              <a:ln w="19050">
                <a:solidFill>
                  <a:srgbClr val="FF0000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zh-CN" altLang="en-US" sz="300" dirty="0">
                    <a:latin typeface="楷体" panose="02010609060101010101" pitchFamily="49" charset="-122"/>
                    <a:ea typeface="楷体" panose="02010609060101010101" pitchFamily="49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求解部分</a:t>
                </a:r>
                <a:endParaRPr lang="en-US" altLang="zh-CN" sz="300" dirty="0">
                  <a:latin typeface="楷体" panose="02010609060101010101" pitchFamily="49" charset="-122"/>
                  <a:ea typeface="楷体" panose="02010609060101010101" pitchFamily="49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  <a:p>
                <a:pPr marL="108000" indent="-108000" eaLnBrk="0" hangingPunct="0">
                  <a:spcBef>
                    <a:spcPct val="150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200" b="1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大规模并行</a:t>
                </a:r>
                <a:endParaRPr lang="en-US" altLang="zh-CN" sz="200" b="1" dirty="0"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  <a:p>
                <a:pPr marL="108000" indent="-108000" eaLnBrk="0" hangingPunct="0">
                  <a:spcBef>
                    <a:spcPct val="15000"/>
                  </a:spcBef>
                  <a:buFont typeface="Arial" panose="020B0604020202020204" pitchFamily="34" charset="0"/>
                  <a:buChar char="•"/>
                </a:pPr>
                <a:r>
                  <a:rPr lang="zh-CN" altLang="en-US" sz="200" b="1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并行优化</a:t>
                </a:r>
              </a:p>
            </p:txBody>
          </p:sp>
          <p:sp>
            <p:nvSpPr>
              <p:cNvPr id="34" name="箭头: 下 71">
                <a:extLst>
                  <a:ext uri="{FF2B5EF4-FFF2-40B4-BE49-F238E27FC236}">
                    <a16:creationId xmlns:a16="http://schemas.microsoft.com/office/drawing/2014/main" id="{7CCCA726-7455-204D-A3AC-0C297CC7F16F}"/>
                  </a:ext>
                </a:extLst>
              </p:cNvPr>
              <p:cNvSpPr/>
              <p:nvPr/>
            </p:nvSpPr>
            <p:spPr bwMode="auto">
              <a:xfrm>
                <a:off x="6031001" y="1683831"/>
                <a:ext cx="222922" cy="452030"/>
              </a:xfrm>
              <a:prstGeom prst="downArrow">
                <a:avLst>
                  <a:gd name="adj1" fmla="val 50000"/>
                  <a:gd name="adj2" fmla="val 86425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endParaRPr lang="zh-CN" altLang="en-US" sz="700" dirty="0">
                  <a:sym typeface="Arial" panose="020B0604020202020204" pitchFamily="34" charset="0"/>
                </a:endParaRPr>
              </a:p>
            </p:txBody>
          </p:sp>
          <p:sp>
            <p:nvSpPr>
              <p:cNvPr id="35" name="流程图: 文档 72">
                <a:extLst>
                  <a:ext uri="{FF2B5EF4-FFF2-40B4-BE49-F238E27FC236}">
                    <a16:creationId xmlns:a16="http://schemas.microsoft.com/office/drawing/2014/main" id="{0CEF0433-5992-734D-9374-20D5801D2B28}"/>
                  </a:ext>
                </a:extLst>
              </p:cNvPr>
              <p:cNvSpPr/>
              <p:nvPr/>
            </p:nvSpPr>
            <p:spPr bwMode="auto">
              <a:xfrm>
                <a:off x="5535765" y="2289736"/>
                <a:ext cx="1211056" cy="552417"/>
              </a:xfrm>
              <a:prstGeom prst="flowChartDocument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eaLnBrk="0" hangingPunct="0">
                  <a:spcBef>
                    <a:spcPct val="15000"/>
                  </a:spcBef>
                </a:pPr>
                <a:r>
                  <a:rPr lang="en-US" altLang="zh-CN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MOC</a:t>
                </a: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方法支持</a:t>
                </a:r>
                <a:r>
                  <a:rPr lang="zh-CN" altLang="en-US" sz="300" dirty="0">
                    <a:solidFill>
                      <a:srgbClr val="C00000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任意几何</a:t>
                </a:r>
                <a:endParaRPr lang="en-US" altLang="zh-CN" sz="300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36" name="流程图: 文档 75">
                <a:extLst>
                  <a:ext uri="{FF2B5EF4-FFF2-40B4-BE49-F238E27FC236}">
                    <a16:creationId xmlns:a16="http://schemas.microsoft.com/office/drawing/2014/main" id="{23613234-A73C-A741-8709-37C9231C168B}"/>
                  </a:ext>
                </a:extLst>
              </p:cNvPr>
              <p:cNvSpPr/>
              <p:nvPr/>
            </p:nvSpPr>
            <p:spPr bwMode="auto">
              <a:xfrm>
                <a:off x="5633627" y="5235060"/>
                <a:ext cx="1427534" cy="914662"/>
              </a:xfrm>
              <a:prstGeom prst="flowChartDocument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75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just" eaLnBrk="0" hangingPunct="0">
                  <a:spcBef>
                    <a:spcPct val="15000"/>
                  </a:spcBef>
                </a:pPr>
                <a:r>
                  <a:rPr lang="en-US" altLang="zh-CN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MOC</a:t>
                </a: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方法可改善</a:t>
                </a:r>
                <a:r>
                  <a:rPr lang="zh-CN" altLang="en-US" sz="300" dirty="0">
                    <a:solidFill>
                      <a:srgbClr val="C00000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射线效应</a:t>
                </a: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和</a:t>
                </a:r>
                <a:r>
                  <a:rPr lang="zh-CN" altLang="en-US" sz="300" dirty="0">
                    <a:solidFill>
                      <a:srgbClr val="C00000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假散射</a:t>
                </a:r>
                <a:r>
                  <a:rPr lang="zh-CN" altLang="en-US" sz="300" dirty="0">
                    <a:latin typeface="等线" panose="02010600030101010101" pitchFamily="2" charset="-122"/>
                    <a:ea typeface="等线" panose="02010600030101010101" pitchFamily="2" charset="-122"/>
                    <a:cs typeface="Segoe UI" panose="020B0502040204020203" pitchFamily="34" charset="0"/>
                    <a:sym typeface="Arial" panose="020B0604020202020204" pitchFamily="34" charset="0"/>
                  </a:rPr>
                  <a:t>问题</a:t>
                </a:r>
                <a:endParaRPr lang="en-US" altLang="zh-CN" sz="300" dirty="0">
                  <a:solidFill>
                    <a:srgbClr val="C00000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Segoe UI" panose="020B0502040204020203" pitchFamily="3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88555C6-4F1D-E248-B839-19C5E74E647B}"/>
                  </a:ext>
                </a:extLst>
              </p:cNvPr>
              <p:cNvSpPr txBox="1"/>
              <p:nvPr/>
            </p:nvSpPr>
            <p:spPr>
              <a:xfrm>
                <a:off x="6031000" y="2766030"/>
                <a:ext cx="836986" cy="3587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</a:rPr>
                  <a:t>相比其他</a:t>
                </a:r>
                <a:endParaRPr lang="zh-CN" altLang="en-US" sz="400" dirty="0">
                  <a:latin typeface="等线" panose="02010600030101010101" pitchFamily="2" charset="-122"/>
                  <a:ea typeface="等线" panose="02010600030101010101" pitchFamily="2" charset="-122"/>
                </a:endParaRPr>
              </a:p>
            </p:txBody>
          </p:sp>
          <p:sp>
            <p:nvSpPr>
              <p:cNvPr id="38" name="文本框 37">
                <a:extLst>
                  <a:ext uri="{FF2B5EF4-FFF2-40B4-BE49-F238E27FC236}">
                    <a16:creationId xmlns:a16="http://schemas.microsoft.com/office/drawing/2014/main" id="{6A759692-5EEC-D941-9474-DAFCBE2EE72A}"/>
                  </a:ext>
                </a:extLst>
              </p:cNvPr>
              <p:cNvSpPr txBox="1"/>
              <p:nvPr/>
            </p:nvSpPr>
            <p:spPr>
              <a:xfrm>
                <a:off x="6347394" y="6011222"/>
                <a:ext cx="836986" cy="3587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00" dirty="0">
                    <a:latin typeface="等线" panose="02010600030101010101" pitchFamily="2" charset="-122"/>
                    <a:ea typeface="等线" panose="02010600030101010101" pitchFamily="2" charset="-122"/>
                  </a:rPr>
                  <a:t>相比其他</a:t>
                </a:r>
                <a:endParaRPr lang="zh-CN" altLang="en-US" sz="400" dirty="0">
                  <a:latin typeface="等线" panose="02010600030101010101" pitchFamily="2" charset="-122"/>
                  <a:ea typeface="等线" panose="02010600030101010101" pitchFamily="2" charset="-122"/>
                </a:endParaRPr>
              </a:p>
            </p:txBody>
          </p:sp>
          <p:sp>
            <p:nvSpPr>
              <p:cNvPr id="39" name="箭头: 下 78">
                <a:extLst>
                  <a:ext uri="{FF2B5EF4-FFF2-40B4-BE49-F238E27FC236}">
                    <a16:creationId xmlns:a16="http://schemas.microsoft.com/office/drawing/2014/main" id="{257045BA-6816-DE4E-BEFE-4F7E273596A9}"/>
                  </a:ext>
                </a:extLst>
              </p:cNvPr>
              <p:cNvSpPr/>
              <p:nvPr/>
            </p:nvSpPr>
            <p:spPr bwMode="auto">
              <a:xfrm>
                <a:off x="6224185" y="4571046"/>
                <a:ext cx="222922" cy="452030"/>
              </a:xfrm>
              <a:prstGeom prst="downArrow">
                <a:avLst>
                  <a:gd name="adj1" fmla="val 50000"/>
                  <a:gd name="adj2" fmla="val 86425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rtlCol="0" anchor="ctr"/>
              <a:lstStyle/>
              <a:p>
                <a:pPr algn="ctr" eaLnBrk="0" hangingPunct="0">
                  <a:spcBef>
                    <a:spcPct val="15000"/>
                  </a:spcBef>
                </a:pPr>
                <a:endParaRPr lang="zh-CN" altLang="en-US" sz="700" dirty="0"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BBDA474-04D5-D64A-AED7-B92F9F60CB9E}"/>
                </a:ext>
              </a:extLst>
            </p:cNvPr>
            <p:cNvSpPr txBox="1"/>
            <p:nvPr/>
          </p:nvSpPr>
          <p:spPr>
            <a:xfrm>
              <a:off x="8098452" y="4958162"/>
              <a:ext cx="16630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数值算法</a:t>
              </a: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DCE42F98-4151-1A40-8997-683C20F977C2}"/>
              </a:ext>
            </a:extLst>
          </p:cNvPr>
          <p:cNvGrpSpPr/>
          <p:nvPr/>
        </p:nvGrpSpPr>
        <p:grpSpPr>
          <a:xfrm>
            <a:off x="7872904" y="3865486"/>
            <a:ext cx="3666861" cy="2291160"/>
            <a:chOff x="8143210" y="3728463"/>
            <a:chExt cx="3666861" cy="2291160"/>
          </a:xfrm>
        </p:grpSpPr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CA3C44E7-8043-4F42-A5AE-666E193BE2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8143210" y="3728463"/>
              <a:ext cx="3666861" cy="1909029"/>
            </a:xfrm>
            <a:prstGeom prst="rect">
              <a:avLst/>
            </a:prstGeom>
          </p:spPr>
        </p:pic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F3C9B412-FB8D-3347-A411-BFB14D8A9406}"/>
                </a:ext>
              </a:extLst>
            </p:cNvPr>
            <p:cNvSpPr txBox="1"/>
            <p:nvPr/>
          </p:nvSpPr>
          <p:spPr>
            <a:xfrm>
              <a:off x="9346447" y="5650291"/>
              <a:ext cx="12603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zh-CN" altLang="en-US" dirty="0"/>
                <a:t>实验验证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8879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D36706-97DE-5C4B-A5A7-09749C079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MR</a:t>
            </a:r>
            <a:r>
              <a:rPr kumimoji="1" lang="zh-CN" altLang="en-US" dirty="0"/>
              <a:t>里的超参数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521A5D-ACC0-B247-8661-B40CB7617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31166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kumimoji="1" lang="zh-CN" altLang="en-US" dirty="0"/>
              <a:t>问题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zh-CN" altLang="en-US" dirty="0"/>
              <a:t>假设已知某个物理过程最终会达到稳态，并且模拟的时间</a:t>
            </a:r>
            <a:r>
              <a:rPr kumimoji="1" lang="en-US" altLang="zh-CN" dirty="0"/>
              <a:t>t</a:t>
            </a:r>
            <a:r>
              <a:rPr kumimoji="1" lang="zh-CN" altLang="en-US" dirty="0"/>
              <a:t>是程序</a:t>
            </a:r>
            <a:r>
              <a:rPr kumimoji="1" lang="en-US" altLang="zh-CN" dirty="0"/>
              <a:t>f</a:t>
            </a:r>
            <a:r>
              <a:rPr kumimoji="1" lang="zh-CN" altLang="en-US" dirty="0"/>
              <a:t>的参数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en-US" altLang="zh-CN" dirty="0"/>
              <a:t>MR</a:t>
            </a:r>
            <a:r>
              <a:rPr kumimoji="1" lang="zh-CN" altLang="en-US" dirty="0"/>
              <a:t>：如果</a:t>
            </a:r>
            <a:r>
              <a:rPr kumimoji="1" lang="en-US" altLang="zh-CN" dirty="0"/>
              <a:t>t1&gt;T</a:t>
            </a:r>
            <a:r>
              <a:rPr kumimoji="1" lang="zh-CN" altLang="en-US" dirty="0"/>
              <a:t>并且</a:t>
            </a:r>
            <a:r>
              <a:rPr kumimoji="1" lang="en-US" altLang="zh-CN" dirty="0"/>
              <a:t>t2&gt;T</a:t>
            </a:r>
            <a:r>
              <a:rPr kumimoji="1" lang="zh-CN" altLang="en-US" dirty="0"/>
              <a:t>，</a:t>
            </a:r>
            <a:r>
              <a:rPr kumimoji="1" lang="en-US" altLang="zh-CN" dirty="0"/>
              <a:t>f(t1)=f(t2)</a:t>
            </a:r>
          </a:p>
          <a:p>
            <a:pPr lvl="1">
              <a:lnSpc>
                <a:spcPct val="120000"/>
              </a:lnSpc>
            </a:pPr>
            <a:r>
              <a:rPr kumimoji="1" lang="zh-CN" altLang="en-US" dirty="0"/>
              <a:t>但是，如何确定</a:t>
            </a:r>
            <a:r>
              <a:rPr kumimoji="1" lang="en-US" altLang="zh-CN" dirty="0"/>
              <a:t>T</a:t>
            </a:r>
            <a:r>
              <a:rPr kumimoji="1" lang="zh-CN" altLang="en-US" dirty="0"/>
              <a:t>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96DBA9-06A2-1C4B-8A57-1BBC7B23B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8886" y="3174427"/>
            <a:ext cx="4734914" cy="360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806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032E1C-3A6B-2B45-9C1F-89FAD513E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边界、覆盖和充分性问题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5BBBC1-BFFD-4A4F-8279-AF9DF29D9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65552" cy="466725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dirty="0"/>
              <a:t>问题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zh-CN" altLang="en-US" dirty="0"/>
              <a:t>数值计算程序可能需要一个边界作为输入条件</a:t>
            </a:r>
            <a:endParaRPr kumimoji="1" lang="en-US" altLang="zh-CN" dirty="0"/>
          </a:p>
          <a:p>
            <a:pPr lvl="2">
              <a:lnSpc>
                <a:spcPct val="120000"/>
              </a:lnSpc>
            </a:pPr>
            <a:r>
              <a:rPr kumimoji="1" lang="zh-CN" altLang="en-US" dirty="0"/>
              <a:t>空间的大小、某种物质的最大尺寸、模拟的时间等等</a:t>
            </a:r>
            <a:endParaRPr kumimoji="1" lang="en-US" altLang="zh-CN" dirty="0"/>
          </a:p>
          <a:p>
            <a:pPr lvl="2">
              <a:lnSpc>
                <a:spcPct val="120000"/>
              </a:lnSpc>
            </a:pPr>
            <a:r>
              <a:rPr kumimoji="1" lang="zh-CN" altLang="en-US" dirty="0"/>
              <a:t>如果边界设定不合适，结果可能不正确（无效）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kumimoji="1" lang="zh-CN" altLang="en-US" dirty="0"/>
              <a:t>很难判这种边界和覆盖是否恰当</a:t>
            </a:r>
            <a:endParaRPr kumimoji="1" lang="en-US" altLang="zh-CN" dirty="0"/>
          </a:p>
          <a:p>
            <a:pPr lvl="2">
              <a:lnSpc>
                <a:spcPct val="120000"/>
              </a:lnSpc>
            </a:pPr>
            <a:r>
              <a:rPr kumimoji="1" lang="zh-CN" altLang="en-US" dirty="0"/>
              <a:t>导致无法断定是因为程序执行不够充分还是结果错了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642E65D-3DC1-494F-8F0A-629A10C1E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609" y="2441670"/>
            <a:ext cx="5067069" cy="411699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F0D31BD-74EF-A64C-94A3-1310B544E99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37852" y="365125"/>
            <a:ext cx="4685826" cy="199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1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606</Words>
  <Application>Microsoft Macintosh PowerPoint</Application>
  <PresentationFormat>宽屏</PresentationFormat>
  <Paragraphs>108</Paragraphs>
  <Slides>6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等线</vt:lpstr>
      <vt:lpstr>等线 Light</vt:lpstr>
      <vt:lpstr>楷体</vt:lpstr>
      <vt:lpstr>Arial</vt:lpstr>
      <vt:lpstr>Office 主题​​</vt:lpstr>
      <vt:lpstr>数值模拟计算中的蜕变测试——机遇与需求</vt:lpstr>
      <vt:lpstr>数值模拟计算中的蜕变测试——难点与挑战</vt:lpstr>
      <vt:lpstr>MR从何而来</vt:lpstr>
      <vt:lpstr>God MR</vt:lpstr>
      <vt:lpstr>MR里的超参数</vt:lpstr>
      <vt:lpstr>边界、覆盖和充分性问题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啸 何</dc:creator>
  <cp:lastModifiedBy>啸 何</cp:lastModifiedBy>
  <cp:revision>17</cp:revision>
  <dcterms:created xsi:type="dcterms:W3CDTF">2019-08-13T06:29:32Z</dcterms:created>
  <dcterms:modified xsi:type="dcterms:W3CDTF">2019-08-13T08:55:59Z</dcterms:modified>
</cp:coreProperties>
</file>

<file path=docProps/thumbnail.jpeg>
</file>